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46"/>
  </p:notesMasterIdLst>
  <p:sldIdLst>
    <p:sldId id="256" r:id="rId5"/>
    <p:sldId id="259" r:id="rId6"/>
    <p:sldId id="260" r:id="rId7"/>
    <p:sldId id="261" r:id="rId8"/>
    <p:sldId id="262" r:id="rId9"/>
    <p:sldId id="298" r:id="rId10"/>
    <p:sldId id="263" r:id="rId11"/>
    <p:sldId id="264" r:id="rId12"/>
    <p:sldId id="302" r:id="rId13"/>
    <p:sldId id="299" r:id="rId14"/>
    <p:sldId id="300" r:id="rId15"/>
    <p:sldId id="301" r:id="rId16"/>
    <p:sldId id="265" r:id="rId17"/>
    <p:sldId id="266" r:id="rId18"/>
    <p:sldId id="293" r:id="rId19"/>
    <p:sldId id="276" r:id="rId20"/>
    <p:sldId id="277" r:id="rId21"/>
    <p:sldId id="278" r:id="rId22"/>
    <p:sldId id="270" r:id="rId23"/>
    <p:sldId id="279" r:id="rId24"/>
    <p:sldId id="280" r:id="rId25"/>
    <p:sldId id="281" r:id="rId26"/>
    <p:sldId id="282" r:id="rId27"/>
    <p:sldId id="283" r:id="rId28"/>
    <p:sldId id="284" r:id="rId29"/>
    <p:sldId id="269" r:id="rId30"/>
    <p:sldId id="285" r:id="rId31"/>
    <p:sldId id="286" r:id="rId32"/>
    <p:sldId id="287" r:id="rId33"/>
    <p:sldId id="288" r:id="rId34"/>
    <p:sldId id="267" r:id="rId35"/>
    <p:sldId id="303" r:id="rId36"/>
    <p:sldId id="289" r:id="rId37"/>
    <p:sldId id="290" r:id="rId38"/>
    <p:sldId id="291" r:id="rId39"/>
    <p:sldId id="294" r:id="rId40"/>
    <p:sldId id="295" r:id="rId41"/>
    <p:sldId id="296" r:id="rId42"/>
    <p:sldId id="297" r:id="rId43"/>
    <p:sldId id="274" r:id="rId44"/>
    <p:sldId id="275" r:id="rId4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6483"/>
    <a:srgbClr val="145579"/>
    <a:srgbClr val="204E79"/>
    <a:srgbClr val="005493"/>
    <a:srgbClr val="F8F9FA"/>
    <a:srgbClr val="F2F2F2"/>
    <a:srgbClr val="121619"/>
    <a:srgbClr val="F7F3F2"/>
    <a:srgbClr val="F6F2FF"/>
    <a:srgbClr val="EDF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77"/>
    <p:restoredTop sz="96327"/>
  </p:normalViewPr>
  <p:slideViewPr>
    <p:cSldViewPr snapToGrid="0">
      <p:cViewPr>
        <p:scale>
          <a:sx n="51" d="100"/>
          <a:sy n="51" d="100"/>
        </p:scale>
        <p:origin x="1564" y="5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587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5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741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882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9FBAC-BC43-174B-8362-DF782CBFF3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925C29AF-D985-5942-8A28-146269103D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EB9FB-F8F4-7F4F-87A4-883C7116ED1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90D7B-2B6B-2D45-B68E-903BB49D9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ED4FE-13CD-604D-B272-7D2568F4CF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C0E935-029C-474F-849D-E85C929A39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C3C2D4B7-423C-B64C-91C2-024ACCB718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9BDB4F-B51D-4F43-96CA-8769EDF75C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23911B-C823-8F4D-A0F5-678EB8BD44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2AEBD-6719-CA48-A235-34A6A378C01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8C3F149-D0F5-7E45-848F-762B0FD06F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A34ECAB-8CA0-8D40-836C-AEE5AE3C1E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408FA7A2-4D43-AB48-A94E-BD374D2F9E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0E991E-C6E4-4C46-9375-F85058052C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A376D9B7-3A9C-D24B-88D8-068A87AB99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1E8E1F9-7A9B-3449-8ED0-2CC545C3A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6B86EE8-15CB-0841-AED8-6AFB3623AA3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9A9D453-43AB-0442-A49F-B782F2B71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0B22B678-4D42-8747-A390-2C0A371BBB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6499B-5FDB-F84A-AF4B-03DAC2E6E5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0E0738B2-6D3A-4648-87C8-A0DA877187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05F500-14B4-8946-9E21-29BD848112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31031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AD88E1-0250-A14B-9448-FAF34C49C0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5537C-CA84-1446-933C-8E9D027F92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Applied Data Science with R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Linh Nguyen</a:t>
            </a:r>
          </a:p>
          <a:p>
            <a:r>
              <a:rPr lang="en-US" dirty="0"/>
              <a:t>&lt;July 10</a:t>
            </a:r>
            <a:r>
              <a:rPr lang="en-US" baseline="30000" dirty="0"/>
              <a:t>th</a:t>
            </a:r>
            <a:r>
              <a:rPr lang="en-US" dirty="0"/>
              <a:t> 2024&gt;</a:t>
            </a:r>
          </a:p>
        </p:txBody>
      </p:sp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0B4BD-63EE-BB05-F85C-FDCE01105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dirty="0"/>
              <a:t>Data </a:t>
            </a:r>
            <a:r>
              <a:rPr lang="en-CA" dirty="0" err="1"/>
              <a:t>Formating</a:t>
            </a:r>
            <a:endParaRPr lang="en-CA" dirty="0"/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9597FB0B-99F2-D9C5-DB14-3398B1660E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E1EA2C-F49A-F1CB-EBC5-AF0A7AE4A84C}"/>
              </a:ext>
            </a:extLst>
          </p:cNvPr>
          <p:cNvSpPr>
            <a:spLocks/>
          </p:cNvSpPr>
          <p:nvPr/>
        </p:nvSpPr>
        <p:spPr>
          <a:xfrm>
            <a:off x="7644425" y="5535363"/>
            <a:ext cx="1847805" cy="245946"/>
          </a:xfrm>
          <a:prstGeom prst="rect">
            <a:avLst/>
          </a:prstGeom>
        </p:spPr>
        <p:txBody>
          <a:bodyPr/>
          <a:lstStyle/>
          <a:p>
            <a:pPr defTabSz="612648">
              <a:spcAft>
                <a:spcPts val="600"/>
              </a:spcAft>
            </a:pPr>
            <a:fld id="{5075537C-CA84-1446-933C-8E9D027F9201}" type="slidenum">
              <a:rPr lang="en-US" sz="120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612648">
                <a:spcAft>
                  <a:spcPts val="600"/>
                </a:spcAft>
              </a:pPr>
              <a:t>10</a:t>
            </a:fld>
            <a:endParaRPr lang="en-US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D7C002F-E86E-B329-4DA2-429A4AF14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401" y="2252689"/>
            <a:ext cx="3086520" cy="1045807"/>
          </a:xfrm>
          <a:prstGeom prst="rect">
            <a:avLst/>
          </a:prstGeom>
        </p:spPr>
      </p:pic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105ADE9-B79F-631F-4945-5189D63D2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91" y="3787503"/>
            <a:ext cx="4003579" cy="2421395"/>
          </a:xfrm>
          <a:prstGeom prst="rect">
            <a:avLst/>
          </a:prstGeom>
        </p:spPr>
      </p:pic>
      <p:pic>
        <p:nvPicPr>
          <p:cNvPr id="6" name="Picture 5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B43510E-A5C9-A22F-C94E-D27CE50F9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163" y="2339776"/>
            <a:ext cx="2919276" cy="1045807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73C930E-E2FB-0A5C-2C75-DB08322AB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3163" y="3349851"/>
            <a:ext cx="4003579" cy="27712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55C56D-28E2-AB6C-F954-D8D5017E9848}"/>
              </a:ext>
            </a:extLst>
          </p:cNvPr>
          <p:cNvSpPr txBox="1"/>
          <p:nvPr/>
        </p:nvSpPr>
        <p:spPr>
          <a:xfrm>
            <a:off x="6357667" y="1690688"/>
            <a:ext cx="5227608" cy="395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CA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Attribute: BICYCLES: extract the first digital number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C925DB-C644-7E78-4D4F-7264906804AC}"/>
              </a:ext>
            </a:extLst>
          </p:cNvPr>
          <p:cNvSpPr txBox="1"/>
          <p:nvPr/>
        </p:nvSpPr>
        <p:spPr>
          <a:xfrm>
            <a:off x="692401" y="1690688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Attributes: CITY, SYSTEMS: remove numeric value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540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5E4E3A-0E64-6F6F-FCD1-E0C24CB6D4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0975" y="375779"/>
            <a:ext cx="5943600" cy="516733"/>
          </a:xfrm>
        </p:spPr>
        <p:txBody>
          <a:bodyPr>
            <a:normAutofit/>
          </a:bodyPr>
          <a:lstStyle/>
          <a:p>
            <a:r>
              <a:rPr lang="en-CA" sz="2400" b="1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Detect and Handle missing values </a:t>
            </a:r>
            <a:endParaRPr lang="en-CA" sz="54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600FAB-90DC-017F-F7A1-B22A981275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78425D24-6832-C7DC-2B02-F8851CFBE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44" y="5106041"/>
            <a:ext cx="5489365" cy="804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A6DD66D-5E11-BFC5-8290-76D8F9C57A3F}"/>
              </a:ext>
            </a:extLst>
          </p:cNvPr>
          <p:cNvGrpSpPr/>
          <p:nvPr/>
        </p:nvGrpSpPr>
        <p:grpSpPr>
          <a:xfrm>
            <a:off x="346575" y="1219104"/>
            <a:ext cx="4885129" cy="1725838"/>
            <a:chOff x="0" y="-89109"/>
            <a:chExt cx="4885129" cy="1725838"/>
          </a:xfrm>
        </p:grpSpPr>
        <p:pic>
          <p:nvPicPr>
            <p:cNvPr id="1028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D968286-D13B-E341-84F7-0A36685A22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7200"/>
              <a:ext cx="4885129" cy="1179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ACC12205-4494-9A4E-A01B-FD50A43DD9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-89109"/>
              <a:ext cx="4146115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CA" altLang="en-US" sz="12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Attribute RENTED_BIKE_COUNT : Drop missing values</a:t>
              </a:r>
              <a:endParaRPr kumimoji="0" lang="en-CA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92093E1-542D-F57D-BDEC-9905DD447613}"/>
              </a:ext>
            </a:extLst>
          </p:cNvPr>
          <p:cNvGrpSpPr/>
          <p:nvPr/>
        </p:nvGrpSpPr>
        <p:grpSpPr>
          <a:xfrm>
            <a:off x="346575" y="3271534"/>
            <a:ext cx="5943600" cy="2467749"/>
            <a:chOff x="0" y="1843901"/>
            <a:chExt cx="5943600" cy="2467749"/>
          </a:xfrm>
        </p:grpSpPr>
        <p:pic>
          <p:nvPicPr>
            <p:cNvPr id="1027" name="Picture 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7CC183D6-2532-75C7-5BE0-3778340D5D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349500"/>
              <a:ext cx="5943600" cy="1962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30F4EE59-305B-58BF-0588-359A464C89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843901"/>
              <a:ext cx="5536504" cy="5539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CA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Attribute TEMPERATURE: replace missing values with mean</a:t>
              </a:r>
              <a:endParaRPr kumimoji="0" lang="en-CA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996DA9E-7960-20A3-2A80-1B66B66F9C96}"/>
              </a:ext>
            </a:extLst>
          </p:cNvPr>
          <p:cNvGrpSpPr/>
          <p:nvPr/>
        </p:nvGrpSpPr>
        <p:grpSpPr>
          <a:xfrm>
            <a:off x="6124575" y="1184166"/>
            <a:ext cx="5678534" cy="3647638"/>
            <a:chOff x="-530921" y="3359213"/>
            <a:chExt cx="5678534" cy="3647638"/>
          </a:xfrm>
        </p:grpSpPr>
        <p:pic>
          <p:nvPicPr>
            <p:cNvPr id="1026" name="Picture 2" descr="A computer screen shot of a program&#10;&#10;Description automatically generated">
              <a:extLst>
                <a:ext uri="{FF2B5EF4-FFF2-40B4-BE49-F238E27FC236}">
                  <a16:creationId xmlns:a16="http://schemas.microsoft.com/office/drawing/2014/main" id="{80F1CA17-203A-302D-CF67-FADB7CF749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30921" y="3996951"/>
              <a:ext cx="4972050" cy="300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8B600792-DF70-6A6D-91D0-64C26CF3AA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88891" y="3359213"/>
              <a:ext cx="5536504" cy="7386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CA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Attribute SEASONS, HOLIDAY, FUNCTIONING_DAY: convert to indicator variable</a:t>
              </a:r>
              <a:endParaRPr kumimoji="0" lang="en-CA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r>
                <a:rPr kumimoji="0" lang="en-CA" altLang="en-US" sz="1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rPr>
                <a:t>Attribute HOUR: convert to numeric value in range of 0 to 23</a:t>
              </a:r>
              <a:endParaRPr kumimoji="0" lang="en-CA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CA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7" name="Rectangle 8">
            <a:extLst>
              <a:ext uri="{FF2B5EF4-FFF2-40B4-BE49-F238E27FC236}">
                <a16:creationId xmlns:a16="http://schemas.microsoft.com/office/drawing/2014/main" id="{404DDE53-8049-7279-4C68-9F4B7C518F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787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8368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5C7C1-C341-1B3A-F77F-6F9B143F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altLang="en-US" sz="3100" b="0" i="0" u="none" strike="noStrike" cap="none" normalizeH="0" baseline="0" dirty="0">
                <a:ln>
                  <a:noFill/>
                </a:ln>
                <a:effectLst/>
              </a:rPr>
              <a:t>Normalizing data: use max-min normalization</a:t>
            </a:r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0A9F498B-93E2-36C6-3C48-189E9DE72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28839" y="1690688"/>
            <a:ext cx="5134321" cy="435133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2CDB87-A538-CCB7-A852-F8BE35492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11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EDA with SQL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Aggregate function: min, max, mean, </a:t>
            </a:r>
            <a:r>
              <a:rPr lang="en-US" dirty="0" err="1"/>
              <a:t>sd</a:t>
            </a:r>
            <a:r>
              <a:rPr lang="en-US" dirty="0"/>
              <a:t>, count, select, rename</a:t>
            </a:r>
          </a:p>
          <a:p>
            <a:r>
              <a:rPr lang="en-US" dirty="0"/>
              <a:t>Add screenshots of all required SQL queries to the Appendix section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EDA with data visualization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Charts plotted: Scatter chart, bar chart, line chart, column and line chart</a:t>
            </a:r>
          </a:p>
          <a:p>
            <a:r>
              <a:rPr lang="en-US" dirty="0"/>
              <a:t>Library: ggplot2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Build Model</a:t>
            </a:r>
          </a:p>
          <a:p>
            <a:pPr marL="457200" lvl="1" indent="0">
              <a:buNone/>
            </a:pPr>
            <a:r>
              <a:rPr lang="en-US" dirty="0"/>
              <a:t>simple linear regression and multi-linear regression</a:t>
            </a:r>
          </a:p>
          <a:p>
            <a:pPr marL="457200" lvl="1" indent="0">
              <a:buNone/>
            </a:pPr>
            <a:r>
              <a:rPr lang="en-US" dirty="0"/>
              <a:t>polynomial regression</a:t>
            </a:r>
          </a:p>
          <a:p>
            <a:pPr marL="457200" lvl="1" indent="0">
              <a:buNone/>
            </a:pPr>
            <a:r>
              <a:rPr lang="en-US" dirty="0"/>
              <a:t>Regulation: Lasso, Ridge, Elastic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Model Evaluation: RMSE and R-squared</a:t>
            </a:r>
          </a:p>
          <a:p>
            <a:r>
              <a:rPr lang="en-US" dirty="0"/>
              <a:t>Select the best model</a:t>
            </a:r>
          </a:p>
          <a:p>
            <a:r>
              <a:rPr lang="en-US" dirty="0"/>
              <a:t>Best model error visual: Q-Q plot</a:t>
            </a:r>
          </a:p>
          <a:p>
            <a:pPr marL="0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					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0454"/>
            <a:ext cx="10515600" cy="1325563"/>
          </a:xfrm>
        </p:spPr>
        <p:txBody>
          <a:bodyPr/>
          <a:lstStyle/>
          <a:p>
            <a:r>
              <a:rPr lang="en-US" dirty="0"/>
              <a:t>Build a R Shiny dashboard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Plots</a:t>
            </a:r>
          </a:p>
          <a:p>
            <a:pPr lvl="1"/>
            <a:r>
              <a:rPr lang="en-US" dirty="0"/>
              <a:t>Temperature prediction of the next 3 hours</a:t>
            </a:r>
          </a:p>
          <a:p>
            <a:pPr lvl="1"/>
            <a:r>
              <a:rPr lang="en-US" dirty="0"/>
              <a:t>Bike prediction of the next 3 hours</a:t>
            </a:r>
          </a:p>
          <a:p>
            <a:pPr lvl="1"/>
            <a:r>
              <a:rPr lang="en-US" dirty="0"/>
              <a:t>Humidity prediction and Bike count relationship</a:t>
            </a:r>
          </a:p>
          <a:p>
            <a:r>
              <a:rPr lang="en-US" dirty="0"/>
              <a:t>Interactive component</a:t>
            </a:r>
          </a:p>
          <a:p>
            <a:pPr lvl="1"/>
            <a:r>
              <a:rPr lang="en-US" dirty="0"/>
              <a:t>See information when hover to the city</a:t>
            </a:r>
          </a:p>
          <a:p>
            <a:pPr lvl="1"/>
            <a:r>
              <a:rPr lang="en-US" dirty="0"/>
              <a:t>Click on plot to see time and number of bike count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Exploratory data analysis results: TEMPERATURE and RAINFALL highly correlated with the BIKE_RENTAL_COUNTs</a:t>
            </a:r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Predictive analysis results: multi-linear regression model perform best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r>
              <a:rPr lang="en-US" sz="2200" dirty="0"/>
              <a:t>A dashboard demo in screenshots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BC1C6-7E6A-1F48-8526-B99806B6E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SQL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88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b="1" dirty="0"/>
              <a:t>Busiest bike rental times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CA" dirty="0"/>
              <a:t>Get the DATE and HOUR equal to the max RENTED_BIKE_COUNT</a:t>
            </a:r>
            <a:endParaRPr lang="en-US" dirty="0"/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E1BC48C-E26C-3A6A-D94F-491028FD4E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678844"/>
            <a:ext cx="5181600" cy="2644899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620004-7A7B-1846-B8F9-E034BB7BD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E754898-2E75-F643-867F-EE5BE8F1580A}"/>
              </a:ext>
            </a:extLst>
          </p:cNvPr>
          <p:cNvSpPr txBox="1">
            <a:spLocks/>
          </p:cNvSpPr>
          <p:nvPr/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EA7475-929A-3C43-8710-21F8972039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53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199"/>
            <a:ext cx="4934711" cy="1759907"/>
          </a:xfrm>
        </p:spPr>
        <p:txBody>
          <a:bodyPr anchor="b">
            <a:normAutofit/>
          </a:bodyPr>
          <a:lstStyle/>
          <a:p>
            <a:r>
              <a:rPr lang="en-CA" sz="2700" b="1" dirty="0"/>
              <a:t>Hourly popularity and temperature by seasons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704DA83-E5C7-2D19-BDB6-BB0673D0D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7194" y="987425"/>
            <a:ext cx="3984188" cy="4873625"/>
          </a:xfrm>
          <a:prstGeom prst="rect">
            <a:avLst/>
          </a:prstGeom>
          <a:noFill/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2106" y="2743200"/>
            <a:ext cx="4408617" cy="13716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Group the data by SEASONS</a:t>
            </a:r>
          </a:p>
          <a:p>
            <a:pPr marL="0" indent="0">
              <a:buNone/>
            </a:pPr>
            <a:r>
              <a:rPr lang="en-US" dirty="0"/>
              <a:t>Compute the mean TEMPERATURE and mean RENTED_BIKE_COUNT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55478-DA14-224A-86EB-1DEBC1E915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9718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b="1" dirty="0"/>
              <a:t>Rental Seasonality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CA" dirty="0"/>
              <a:t>Group data by seasons</a:t>
            </a:r>
          </a:p>
          <a:p>
            <a:r>
              <a:rPr lang="en-CA" dirty="0"/>
              <a:t>Compute mean, max, min, standard deviation of each season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2053772-224E-2C47-EE1D-F83357D19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059618"/>
            <a:ext cx="5181600" cy="3883352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AEC204-6979-264D-A847-A40A6855A8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773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b="1" dirty="0"/>
              <a:t>Weather Seasonality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/>
          </a:p>
          <a:p>
            <a:r>
              <a:rPr lang="en-CA" sz="2400" dirty="0"/>
              <a:t>Group data by seasons</a:t>
            </a:r>
          </a:p>
          <a:p>
            <a:r>
              <a:rPr lang="en-CA" sz="2400" dirty="0"/>
              <a:t>Compute the mean of all predictor attributes</a:t>
            </a:r>
          </a:p>
          <a:p>
            <a:r>
              <a:rPr lang="en-CA" sz="2400" dirty="0"/>
              <a:t>Predictor attributes: TEMPERATURE, HUMIDITY, WIND_SPEED, VISIBILITY, DEW_POINT TEMPERATURE, SOLAR_RADIATION, RAINFALL, SNOWFALL</a:t>
            </a:r>
            <a:endParaRPr lang="en-US" sz="2400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CDAA0D2-00DA-C398-C652-9E9DA4BA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980670"/>
            <a:ext cx="5181600" cy="4041247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03E2FD-95BF-5C4B-B607-B4C4D1C012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798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b="1" dirty="0"/>
              <a:t>Bike-sharing info in Seoul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CA" dirty="0"/>
              <a:t>Left Join </a:t>
            </a:r>
            <a:r>
              <a:rPr lang="en-CA" dirty="0" err="1"/>
              <a:t>world_cities</a:t>
            </a:r>
            <a:r>
              <a:rPr lang="en-CA" dirty="0"/>
              <a:t> with </a:t>
            </a:r>
            <a:r>
              <a:rPr lang="en-CA" dirty="0" err="1"/>
              <a:t>bike_sharing_systems</a:t>
            </a:r>
            <a:r>
              <a:rPr lang="en-CA" dirty="0"/>
              <a:t> </a:t>
            </a:r>
          </a:p>
          <a:p>
            <a:r>
              <a:rPr lang="en-CA" dirty="0"/>
              <a:t>Filter out city that is Seoul</a:t>
            </a:r>
          </a:p>
        </p:txBody>
      </p:sp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AFB71150-2F13-C6D1-4478-3EE7F0C7D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900204"/>
            <a:ext cx="5181600" cy="2202180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A83BC8-CBF6-D844-AA13-2B3E45B62A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896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CA" b="1"/>
              <a:t>Cities similar to Seoul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CA" dirty="0"/>
              <a:t>Left Join </a:t>
            </a:r>
            <a:r>
              <a:rPr lang="en-CA" dirty="0" err="1"/>
              <a:t>world_cities</a:t>
            </a:r>
            <a:r>
              <a:rPr lang="en-CA" dirty="0"/>
              <a:t> with </a:t>
            </a:r>
            <a:r>
              <a:rPr lang="en-CA" dirty="0" err="1"/>
              <a:t>bike_sharing_systems</a:t>
            </a:r>
            <a:r>
              <a:rPr lang="en-CA" dirty="0"/>
              <a:t> </a:t>
            </a:r>
          </a:p>
          <a:p>
            <a:r>
              <a:rPr lang="en-CA" dirty="0"/>
              <a:t>Filter cities with BICYCLES between 15000 and 20000 </a:t>
            </a:r>
            <a:endParaRPr lang="en-US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8ABA29-E398-A497-ACD1-6316B87E3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1910670"/>
            <a:ext cx="5181600" cy="418124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28B5D5-D62F-D340-9B86-E53618111B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77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 with Visualization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6FE4F3-0232-0849-BFC2-DCEE70914C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3600" b="1" dirty="0"/>
              <a:t>Bike rental vs. Date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13D76F3-F91B-D2DC-49E9-ED1F92E6A7B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2188" b="12188"/>
          <a:stretch/>
        </p:blipFill>
        <p:spPr>
          <a:xfrm>
            <a:off x="5524500" y="1257300"/>
            <a:ext cx="6172200" cy="48736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D1F27-A288-83EB-0350-9FCF5E71E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47" y="2460993"/>
            <a:ext cx="4086117" cy="106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/>
          <a:p>
            <a:r>
              <a:rPr lang="en-CA" b="1"/>
              <a:t>Bike rental vs. Datetime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48DA4972-BC11-E98B-74E8-664B83CDAA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BC0EE81A-28D5-EAAA-BB0E-E4A5F82512FA}"/>
              </a:ext>
            </a:extLst>
          </p:cNvPr>
          <p:cNvSpPr>
            <a:spLocks/>
          </p:cNvSpPr>
          <p:nvPr/>
        </p:nvSpPr>
        <p:spPr>
          <a:xfrm>
            <a:off x="929016" y="2057400"/>
            <a:ext cx="3932237" cy="3811588"/>
          </a:xfrm>
          <a:prstGeom prst="rect">
            <a:avLst/>
          </a:prstGeom>
        </p:spPr>
        <p:txBody>
          <a:bodyPr/>
          <a:lstStyle/>
          <a:p>
            <a:endParaRPr lang="en-CA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7610C97-7437-79D2-E9C4-134D4FAB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8505" b="8505"/>
          <a:stretch/>
        </p:blipFill>
        <p:spPr>
          <a:xfrm>
            <a:off x="6223376" y="1772627"/>
            <a:ext cx="4774447" cy="37699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68D5F1-C390-9F4D-988B-81E5AA1FD3D7}"/>
              </a:ext>
            </a:extLst>
          </p:cNvPr>
          <p:cNvSpPr>
            <a:spLocks/>
          </p:cNvSpPr>
          <p:nvPr/>
        </p:nvSpPr>
        <p:spPr>
          <a:xfrm>
            <a:off x="9232183" y="5359558"/>
            <a:ext cx="2121976" cy="282439"/>
          </a:xfrm>
          <a:prstGeom prst="rect">
            <a:avLst/>
          </a:prstGeom>
        </p:spPr>
        <p:txBody>
          <a:bodyPr/>
          <a:lstStyle/>
          <a:p>
            <a:pPr defTabSz="704088">
              <a:spcAft>
                <a:spcPts val="600"/>
              </a:spcAft>
            </a:pPr>
            <a:fld id="{5075537C-CA84-1446-933C-8E9D027F9201}" type="slidenum">
              <a:rPr lang="en-US" sz="1386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pPr defTabSz="704088">
                <a:spcAft>
                  <a:spcPts val="600"/>
                </a:spcAft>
              </a:pPr>
              <a:t>27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5A1A79-5C2C-6F6E-B8CD-5A101495A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285" y="2257489"/>
            <a:ext cx="4207700" cy="14001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001BD1-667A-25D1-AE12-95621E8128D8}"/>
              </a:ext>
            </a:extLst>
          </p:cNvPr>
          <p:cNvSpPr txBox="1"/>
          <p:nvPr/>
        </p:nvSpPr>
        <p:spPr>
          <a:xfrm>
            <a:off x="929016" y="4133589"/>
            <a:ext cx="35051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X- values: Date</a:t>
            </a:r>
          </a:p>
          <a:p>
            <a:r>
              <a:rPr lang="en-CA" dirty="0"/>
              <a:t>Y- values: number of rented bike</a:t>
            </a:r>
          </a:p>
          <a:p>
            <a:r>
              <a:rPr lang="en-CA" dirty="0"/>
              <a:t>Color: Hours</a:t>
            </a:r>
          </a:p>
        </p:txBody>
      </p:sp>
    </p:spTree>
    <p:extLst>
      <p:ext uri="{BB962C8B-B14F-4D97-AF65-F5344CB8AC3E}">
        <p14:creationId xmlns:p14="http://schemas.microsoft.com/office/powerpoint/2010/main" val="7852790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-231732"/>
            <a:ext cx="8316738" cy="1600200"/>
          </a:xfrm>
        </p:spPr>
        <p:txBody>
          <a:bodyPr>
            <a:normAutofit/>
          </a:bodyPr>
          <a:lstStyle/>
          <a:p>
            <a:r>
              <a:rPr lang="en-CA" sz="3600" b="1" dirty="0"/>
              <a:t>Bike rental histogram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1B68AB7-20BD-1C37-F5B6-255DD54084E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8699" b="18699"/>
          <a:stretch/>
        </p:blipFill>
        <p:spPr>
          <a:xfrm>
            <a:off x="3191549" y="1527175"/>
            <a:ext cx="6172200" cy="4873625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B9A576-7B32-774A-A15A-0925AFF04C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6456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AE64D-9BFF-4C49-BEEE-CC19604A3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98" y="0"/>
            <a:ext cx="10032804" cy="1600200"/>
          </a:xfrm>
        </p:spPr>
        <p:txBody>
          <a:bodyPr>
            <a:normAutofit/>
          </a:bodyPr>
          <a:lstStyle/>
          <a:p>
            <a:r>
              <a:rPr lang="en-CA" sz="3600" b="1" dirty="0"/>
              <a:t>Daily total rainfall and snowfall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92F682-CCE1-1241-BB0B-AED9A05634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D193E37F-87A1-3174-3330-9451508E3C4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13710" b="13710"/>
          <a:stretch/>
        </p:blipFill>
        <p:spPr>
          <a:xfrm>
            <a:off x="3166497" y="1665287"/>
            <a:ext cx="6172200" cy="4873625"/>
          </a:xfrm>
        </p:spPr>
      </p:pic>
    </p:spTree>
    <p:extLst>
      <p:ext uri="{BB962C8B-B14F-4D97-AF65-F5344CB8AC3E}">
        <p14:creationId xmlns:p14="http://schemas.microsoft.com/office/powerpoint/2010/main" val="820491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Executive Summary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1CA137-23BE-D343-A99F-678FC4485915}"/>
              </a:ext>
            </a:extLst>
          </p:cNvPr>
          <p:cNvSpPr txBox="1">
            <a:spLocks/>
          </p:cNvSpPr>
          <p:nvPr/>
        </p:nvSpPr>
        <p:spPr>
          <a:xfrm>
            <a:off x="4285075" y="1825624"/>
            <a:ext cx="7068725" cy="446544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Use data of weather and rental bike of cities to predict the rental bike counts in the next 3 hour</a:t>
            </a:r>
          </a:p>
          <a:p>
            <a:r>
              <a:rPr lang="en-US" sz="2200" dirty="0"/>
              <a:t>Data analysis of Seoul bike sharing dataset</a:t>
            </a:r>
          </a:p>
          <a:p>
            <a:r>
              <a:rPr lang="en-US" sz="2200" dirty="0"/>
              <a:t>Build predictive model based on weather attributes and past rental bike count </a:t>
            </a:r>
          </a:p>
          <a:p>
            <a:pPr marL="0" indent="0">
              <a:buNone/>
            </a:pPr>
            <a:endParaRPr lang="en-US" sz="2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BF18C2-9175-0F42-907F-F0BF5659D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4F58D4-A60E-214E-8C16-CD93F57F99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73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analysis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FDC8F1-F98E-B74A-AFE7-5BAA1319DE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Ranked coefficients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4684190" cy="3813175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Target variables: RENTED_BIKE_COUNT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positive correlative variables: TEMPERATURE, DEW_POINT_TEMPERATURE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negative correlative variables: RAINFALL, HUMIDITY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tend to prefer biking with warm temperature with no rain and dry weather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53FF5-A73E-9642-A9AD-7478F72849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pic>
        <p:nvPicPr>
          <p:cNvPr id="3" name="Picture Placeholder 2" descr="A graph of a graph showing the different temperatures&#10;&#10;Description automatically generated with medium confidence">
            <a:extLst>
              <a:ext uri="{FF2B5EF4-FFF2-40B4-BE49-F238E27FC236}">
                <a16:creationId xmlns:a16="http://schemas.microsoft.com/office/drawing/2014/main" id="{1241BFDE-FAE9-8E38-CF1F-16942E2AFED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649" b="649"/>
          <a:stretch>
            <a:fillRect/>
          </a:stretch>
        </p:blipFill>
        <p:spPr>
          <a:xfrm>
            <a:off x="5358553" y="996949"/>
            <a:ext cx="6172200" cy="487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416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3FD16-29DA-02CC-A7F3-18120C60B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Build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B2E64-19C7-F0EF-F28D-182A5BFFDC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/>
              <a:t>reg_lasso</a:t>
            </a:r>
            <a:r>
              <a:rPr lang="en-CA" dirty="0"/>
              <a:t>: use lasso regulation, grid search for the best penalty</a:t>
            </a:r>
          </a:p>
          <a:p>
            <a:r>
              <a:rPr lang="en-CA" dirty="0" err="1"/>
              <a:t>reg_ridge</a:t>
            </a:r>
            <a:r>
              <a:rPr lang="en-CA" dirty="0"/>
              <a:t>: use ridge regulation, grid search for the best penalty</a:t>
            </a:r>
          </a:p>
          <a:p>
            <a:r>
              <a:rPr lang="en-CA" dirty="0" err="1"/>
              <a:t>reg_elastic</a:t>
            </a:r>
            <a:r>
              <a:rPr lang="en-CA" dirty="0"/>
              <a:t>: use elastic regulation, grid search for the best penalty</a:t>
            </a:r>
          </a:p>
          <a:p>
            <a:r>
              <a:rPr lang="en-CA" dirty="0"/>
              <a:t>poly: Polynomial model: </a:t>
            </a:r>
            <a:r>
              <a:rPr lang="en-US" dirty="0"/>
              <a:t>temperature^2,rainfall^2,snowfall^2</a:t>
            </a:r>
            <a:endParaRPr lang="en-CA" dirty="0"/>
          </a:p>
          <a:p>
            <a:r>
              <a:rPr lang="en-CA" dirty="0"/>
              <a:t>multi_lm1: Multi-linear regression: Temperature, rainfall, snowfall</a:t>
            </a:r>
          </a:p>
          <a:p>
            <a:r>
              <a:rPr lang="en-CA" dirty="0"/>
              <a:t>multi_lm2: Multi-linear regression: Temperature, rainfall, snowfall, wind speed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7A2D6E-FED6-ACE0-48AD-5441CCB41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8121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Model evaluation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2083AE48-9F0F-DC42-674F-C6AA9435800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2656" r="-3" b="10514"/>
          <a:stretch/>
        </p:blipFill>
        <p:spPr>
          <a:xfrm>
            <a:off x="6379924" y="1712891"/>
            <a:ext cx="5181600" cy="4351338"/>
          </a:xfrm>
          <a:noFill/>
        </p:spPr>
      </p:pic>
      <p:pic>
        <p:nvPicPr>
          <p:cNvPr id="8" name="Picture 7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ABC3163A-6310-9785-8891-70DD39029A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531"/>
          <a:stretch/>
        </p:blipFill>
        <p:spPr>
          <a:xfrm>
            <a:off x="630476" y="1712891"/>
            <a:ext cx="5181600" cy="4351338"/>
          </a:xfrm>
          <a:prstGeom prst="rect">
            <a:avLst/>
          </a:prstGeom>
          <a:noFill/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best performing model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E34C5-C497-6442-B752-99A5D43F5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7784" y="1826887"/>
            <a:ext cx="11353800" cy="4665662"/>
          </a:xfrm>
        </p:spPr>
        <p:txBody>
          <a:bodyPr>
            <a:normAutofit/>
          </a:bodyPr>
          <a:lstStyle/>
          <a:p>
            <a:r>
              <a:rPr lang="en-US" dirty="0"/>
              <a:t>Best perform model: multi_lm2</a:t>
            </a:r>
          </a:p>
          <a:p>
            <a:r>
              <a:rPr lang="en-US" dirty="0"/>
              <a:t>Formula </a:t>
            </a:r>
          </a:p>
          <a:p>
            <a:pPr marL="0" indent="0">
              <a:buNone/>
            </a:pPr>
            <a:r>
              <a:rPr lang="en-US" dirty="0"/>
              <a:t>RENTED_BIKE_COUNT ~ TEMPERATURE+RAINFALL+SNOWFALL+WIND_SPEED</a:t>
            </a:r>
          </a:p>
          <a:p>
            <a:r>
              <a:rPr lang="en-US" dirty="0"/>
              <a:t>Coefficients of multi_lm2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DFCE24-BC6D-2E49-A733-732F5F9F39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D0499E-65C5-9717-4EBA-7514D5E82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65" y="4029195"/>
            <a:ext cx="3667497" cy="145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9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83A94-3B89-8A4A-AB23-2FC7E475F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Q-Q plot of the best model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1B53B25-16C4-F953-0D4A-0C589D2FCF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2542" y="1690688"/>
            <a:ext cx="4746915" cy="4351338"/>
          </a:xfrm>
          <a:prstGeom prst="rect">
            <a:avLst/>
          </a:prstGeom>
          <a:noFill/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95E48F-F367-1549-BB9D-5093A02940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47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Dashboard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F812A6-4516-F247-8209-04C1F1C9D1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&lt;Dashboard screenshot 1&gt;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9977AE-309C-AC49-B15B-7A3721533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pic>
        <p:nvPicPr>
          <p:cNvPr id="2" name="Picture 1" descr="A map of a city&#10;&#10;Description automatically generated">
            <a:extLst>
              <a:ext uri="{FF2B5EF4-FFF2-40B4-BE49-F238E27FC236}">
                <a16:creationId xmlns:a16="http://schemas.microsoft.com/office/drawing/2014/main" id="{5FF5643E-4E79-96AF-9432-B419A66DB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927" y="1788700"/>
            <a:ext cx="9314146" cy="409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5801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&lt;Dashboard screenshot of Seoul&gt;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0D9C2A77-FD13-C825-F235-69730D9A2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553" y="2409878"/>
            <a:ext cx="3020596" cy="13255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CBA8E1-36F8-EE5E-79E4-994D6BEB4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430" y="2308556"/>
            <a:ext cx="4291609" cy="4184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E5487C-B46C-DD86-B4F6-FFDCD6C6AC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2" t="4093" r="2156"/>
          <a:stretch/>
        </p:blipFill>
        <p:spPr>
          <a:xfrm>
            <a:off x="1489553" y="4455499"/>
            <a:ext cx="3020596" cy="17477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5967EBE-B86D-0500-A500-39ED02D5B8ED}"/>
              </a:ext>
            </a:extLst>
          </p:cNvPr>
          <p:cNvSpPr txBox="1"/>
          <p:nvPr/>
        </p:nvSpPr>
        <p:spPr>
          <a:xfrm>
            <a:off x="1489553" y="1843802"/>
            <a:ext cx="19580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Dropdown menu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8DEEB4-B643-3318-1B4C-2D3AE130CFFB}"/>
              </a:ext>
            </a:extLst>
          </p:cNvPr>
          <p:cNvSpPr txBox="1"/>
          <p:nvPr/>
        </p:nvSpPr>
        <p:spPr>
          <a:xfrm>
            <a:off x="6195430" y="1906084"/>
            <a:ext cx="1990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Graphs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008C31-4C0D-60AF-228C-C44A14B21E2C}"/>
              </a:ext>
            </a:extLst>
          </p:cNvPr>
          <p:cNvSpPr txBox="1"/>
          <p:nvPr/>
        </p:nvSpPr>
        <p:spPr>
          <a:xfrm>
            <a:off x="1489553" y="3852980"/>
            <a:ext cx="19638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Map 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5F3B9A-D9F5-884E-AFE5-77CA0D65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&lt;Dashboard screenshot of Paris&gt;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Replace &lt;Dashboard screenshot 3&gt; title with an appropriate title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Show the screenshot when another specific city is selected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Explain the important elements on the screenshot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540D3-DDDE-4144-9FF0-E6F9944E71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6397F-6867-521C-66F1-4C70FC1BF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2897"/>
            <a:ext cx="12192000" cy="3592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057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7D2AAC-90A4-4846-970F-EEFF077D0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/>
              <a:t>Goal: </a:t>
            </a:r>
            <a:r>
              <a:rPr lang="en-US" dirty="0"/>
              <a:t>analyze how weather would affect bike-sharing demand in urban areas</a:t>
            </a:r>
          </a:p>
          <a:p>
            <a:r>
              <a:rPr lang="en-US" dirty="0"/>
              <a:t>Tech stack: R, SQL and Shiny</a:t>
            </a:r>
          </a:p>
          <a:p>
            <a:r>
              <a:rPr lang="en-US" dirty="0"/>
              <a:t>Task: Predict the number of bike in demand using various weather factor</a:t>
            </a:r>
          </a:p>
          <a:p>
            <a:pPr lvl="1"/>
            <a:r>
              <a:rPr lang="en-US" dirty="0"/>
              <a:t>Target: Bike Count</a:t>
            </a:r>
          </a:p>
          <a:p>
            <a:pPr lvl="1"/>
            <a:r>
              <a:rPr lang="en-US" dirty="0"/>
              <a:t>Predictors: Date, Past Rented Bike Count, Hour , Seasons, Holiday, Humidity, Windspeed, Rainfall, Snowfall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1C53D-47D8-7B4A-B568-D9C50E110C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756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CA" dirty="0"/>
              <a:t>For method of predictive analysis, multi-linear regression has the least errors</a:t>
            </a:r>
          </a:p>
          <a:p>
            <a:r>
              <a:rPr lang="en-CA" dirty="0"/>
              <a:t>Attributes highly correlated with the targets: Rainfall, Humidity, Temperature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pic>
        <p:nvPicPr>
          <p:cNvPr id="3" name="Picture 2" descr="A graph of different colored dots&#10;&#10;Description automatically generated">
            <a:extLst>
              <a:ext uri="{FF2B5EF4-FFF2-40B4-BE49-F238E27FC236}">
                <a16:creationId xmlns:a16="http://schemas.microsoft.com/office/drawing/2014/main" id="{FA41C33C-E688-73C1-9073-EF21934C2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0631" y="605230"/>
            <a:ext cx="2650299" cy="2489186"/>
          </a:xfrm>
          <a:prstGeom prst="rect">
            <a:avLst/>
          </a:prstGeom>
        </p:spPr>
      </p:pic>
      <p:pic>
        <p:nvPicPr>
          <p:cNvPr id="7" name="Picture 6" descr="A graph showing a number of bikes&#10;&#10;Description automatically generated with medium confidence">
            <a:extLst>
              <a:ext uri="{FF2B5EF4-FFF2-40B4-BE49-F238E27FC236}">
                <a16:creationId xmlns:a16="http://schemas.microsoft.com/office/drawing/2014/main" id="{4171397D-8060-2FD9-B51E-B92A9F551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561" y="3385624"/>
            <a:ext cx="3296755" cy="3335851"/>
          </a:xfrm>
          <a:prstGeom prst="rect">
            <a:avLst/>
          </a:prstGeom>
        </p:spPr>
      </p:pic>
      <p:pic>
        <p:nvPicPr>
          <p:cNvPr id="8" name="Picture 7" descr="A graph of different types of bars&#10;&#10;Description automatically generated with medium confidence">
            <a:extLst>
              <a:ext uri="{FF2B5EF4-FFF2-40B4-BE49-F238E27FC236}">
                <a16:creationId xmlns:a16="http://schemas.microsoft.com/office/drawing/2014/main" id="{188F937E-0BCC-8667-95E2-6C4622EA51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1465" y="481451"/>
            <a:ext cx="2971800" cy="290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Perform data collection</a:t>
            </a:r>
          </a:p>
          <a:p>
            <a:r>
              <a:rPr lang="en-US" sz="2200" dirty="0"/>
              <a:t>Perform data wrangling</a:t>
            </a:r>
          </a:p>
          <a:p>
            <a:r>
              <a:rPr lang="en-US" sz="2200" dirty="0"/>
              <a:t>Perform exploratory data analysis (EDA) using SQL and visualization</a:t>
            </a:r>
          </a:p>
          <a:p>
            <a:r>
              <a:rPr lang="en-US" sz="2200" dirty="0"/>
              <a:t>Perform predictive analysis using regression models</a:t>
            </a:r>
          </a:p>
          <a:p>
            <a:pPr lvl="1"/>
            <a:r>
              <a:rPr lang="en-US" sz="1800" dirty="0"/>
              <a:t>How to build the baseline model</a:t>
            </a:r>
          </a:p>
          <a:p>
            <a:pPr lvl="1"/>
            <a:r>
              <a:rPr lang="en-US" sz="1800" dirty="0"/>
              <a:t>How to improve the baseline model</a:t>
            </a:r>
          </a:p>
          <a:p>
            <a:r>
              <a:rPr lang="en-US" sz="2200" dirty="0"/>
              <a:t>Build a R Shiny dashboard app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7BC1C6-7E6A-1F48-8526-B99806B6E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918F41-388B-9F49-B083-9363E48C4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CB35F-F761-AD43-A90D-CCA232A9E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9007" y="2421107"/>
            <a:ext cx="5157787" cy="823912"/>
          </a:xfrm>
        </p:spPr>
        <p:txBody>
          <a:bodyPr anchor="b">
            <a:normAutofit/>
          </a:bodyPr>
          <a:lstStyle/>
          <a:p>
            <a:r>
              <a:rPr lang="en-US" sz="1600" b="0" dirty="0"/>
              <a:t>Web scrap </a:t>
            </a:r>
          </a:p>
          <a:p>
            <a:r>
              <a:rPr lang="en-US" sz="1600" b="0" dirty="0"/>
              <a:t>Open Weather API call</a:t>
            </a:r>
          </a:p>
          <a:p>
            <a:endParaRPr lang="en-US" sz="1600" b="0" dirty="0"/>
          </a:p>
          <a:p>
            <a:endParaRPr lang="en-US" sz="1600" b="0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2AEC11F6-5C71-4CB6-49F3-504E81CA78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9024" y="1298142"/>
            <a:ext cx="5183188" cy="823912"/>
          </a:xfrm>
        </p:spPr>
        <p:txBody>
          <a:bodyPr/>
          <a:lstStyle/>
          <a:p>
            <a:r>
              <a:rPr lang="en-US" b="0" dirty="0"/>
              <a:t>Convert data from .csv to </a:t>
            </a:r>
            <a:r>
              <a:rPr lang="en-US" b="0" dirty="0" err="1"/>
              <a:t>dataframe</a:t>
            </a:r>
            <a:endParaRPr lang="en-US" b="0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89ECB9E-1617-CDF4-6006-9BEF2CDF12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466" b="1"/>
          <a:stretch/>
        </p:blipFill>
        <p:spPr>
          <a:xfrm>
            <a:off x="814387" y="2553420"/>
            <a:ext cx="5183188" cy="3684588"/>
          </a:xfrm>
          <a:prstGeom prst="rect">
            <a:avLst/>
          </a:prstGeom>
          <a:noFill/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D5B353D-94FB-4D89-1231-6314F41AB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95" y="2185898"/>
            <a:ext cx="3360846" cy="424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66AA8-EBEF-5C40-A8EA-9C7024321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192"/>
            <a:ext cx="10515600" cy="1325563"/>
          </a:xfrm>
        </p:spPr>
        <p:txBody>
          <a:bodyPr/>
          <a:lstStyle/>
          <a:p>
            <a:r>
              <a:rPr lang="en-US" dirty="0"/>
              <a:t>Data wrangling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Standardize columns names</a:t>
            </a:r>
          </a:p>
          <a:p>
            <a:r>
              <a:rPr lang="en-US" dirty="0"/>
              <a:t>Data Formatting</a:t>
            </a:r>
          </a:p>
          <a:p>
            <a:r>
              <a:rPr lang="en-US" dirty="0"/>
              <a:t>Detect and Handle missing values</a:t>
            </a:r>
          </a:p>
          <a:p>
            <a:r>
              <a:rPr lang="en-US" dirty="0"/>
              <a:t>Normalizing data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8941C6-8FE2-E636-D3B6-339F17D7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44466"/>
            <a:ext cx="5999423" cy="1600200"/>
          </a:xfrm>
        </p:spPr>
        <p:txBody>
          <a:bodyPr anchor="b">
            <a:normAutofit/>
          </a:bodyPr>
          <a:lstStyle/>
          <a:p>
            <a:r>
              <a:rPr lang="en-CA" dirty="0"/>
              <a:t>Standardize the columns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2A5F6F-99F2-16F2-52E9-F6F999D98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188" y="2336388"/>
            <a:ext cx="6172200" cy="2175699"/>
          </a:xfrm>
          <a:prstGeom prst="rect">
            <a:avLst/>
          </a:prstGeom>
          <a:noFill/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F7E23E9B-AC00-EADC-15CA-DF4A54642D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567291"/>
            <a:ext cx="3932237" cy="3811588"/>
          </a:xfrm>
        </p:spPr>
        <p:txBody>
          <a:bodyPr>
            <a:normAutofit/>
          </a:bodyPr>
          <a:lstStyle/>
          <a:p>
            <a:r>
              <a:rPr lang="en-US" sz="2400" dirty="0"/>
              <a:t>Uppercase all letter and separation using underscore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641BB26-168D-2B5D-E09F-B1F1CE50DF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6704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IBM CAD">
      <a:dk1>
        <a:srgbClr val="005493"/>
      </a:dk1>
      <a:lt1>
        <a:srgbClr val="4472C4"/>
      </a:lt1>
      <a:dk2>
        <a:srgbClr val="1C1C1C"/>
      </a:dk2>
      <a:lt2>
        <a:srgbClr val="FFFFFF"/>
      </a:lt2>
      <a:accent1>
        <a:srgbClr val="00B0F0"/>
      </a:accent1>
      <a:accent2>
        <a:srgbClr val="FF0000"/>
      </a:accent2>
      <a:accent3>
        <a:srgbClr val="F2F2F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0000"/>
      </a:folHlink>
    </a:clrScheme>
    <a:fontScheme name="IBM CAD">
      <a:majorFont>
        <a:latin typeface="IBM Plex Mono SemiBold"/>
        <a:ea typeface=""/>
        <a:cs typeface=""/>
      </a:majorFont>
      <a:minorFont>
        <a:latin typeface="IBM Plex Mono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s-r-capstone-template" id="{20AE7CCB-5FE8-BD43-B8DB-E6C0FDEE3675}" vid="{8C2F4096-8635-6345-AFEA-626992B70A2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f80a141d-92ca-4d3d-9308-f7e7b1d44ce8"/>
    <ds:schemaRef ds:uri="155be751-a274-42e8-93fb-f39d3b9bccc8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SLIDE_TEMPLATE_skill_network</Template>
  <TotalTime>463</TotalTime>
  <Words>928</Words>
  <Application>Microsoft Office PowerPoint</Application>
  <PresentationFormat>Widescreen</PresentationFormat>
  <Paragraphs>201</Paragraphs>
  <Slides>41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Aptos</vt:lpstr>
      <vt:lpstr>Arial</vt:lpstr>
      <vt:lpstr>Calibri</vt:lpstr>
      <vt:lpstr>IBM Plex Mono SemiBold</vt:lpstr>
      <vt:lpstr>IBM Plex Mono Text</vt:lpstr>
      <vt:lpstr>SLIDE_TEMPLATE_skill_network</vt:lpstr>
      <vt:lpstr>Applied Data Science with R Capstone project</vt:lpstr>
      <vt:lpstr>Outline</vt:lpstr>
      <vt:lpstr>Executive Summary</vt:lpstr>
      <vt:lpstr>Introduction</vt:lpstr>
      <vt:lpstr>Methodology</vt:lpstr>
      <vt:lpstr>Methodology</vt:lpstr>
      <vt:lpstr>Data collection</vt:lpstr>
      <vt:lpstr>Data wrangling</vt:lpstr>
      <vt:lpstr>Standardize the columns</vt:lpstr>
      <vt:lpstr>Data Formating</vt:lpstr>
      <vt:lpstr>Detect and Handle missing values </vt:lpstr>
      <vt:lpstr>Normalizing data: use max-min normalization</vt:lpstr>
      <vt:lpstr>EDA with SQL</vt:lpstr>
      <vt:lpstr>EDA with data visualization</vt:lpstr>
      <vt:lpstr>Predictive analysis</vt:lpstr>
      <vt:lpstr>Build a R Shiny dashboard</vt:lpstr>
      <vt:lpstr>Results</vt:lpstr>
      <vt:lpstr>EDA with SQL</vt:lpstr>
      <vt:lpstr>Busiest bike rental times</vt:lpstr>
      <vt:lpstr>Hourly popularity and temperature by seasons</vt:lpstr>
      <vt:lpstr>Rental Seasonality</vt:lpstr>
      <vt:lpstr>Weather Seasonality</vt:lpstr>
      <vt:lpstr>Bike-sharing info in Seoul</vt:lpstr>
      <vt:lpstr>Cities similar to Seoul</vt:lpstr>
      <vt:lpstr>EDA with Visualization</vt:lpstr>
      <vt:lpstr>Bike rental vs. Date</vt:lpstr>
      <vt:lpstr>Bike rental vs. Datetime</vt:lpstr>
      <vt:lpstr>Bike rental histogram</vt:lpstr>
      <vt:lpstr>Daily total rainfall and snowfall</vt:lpstr>
      <vt:lpstr>Predictive analysis</vt:lpstr>
      <vt:lpstr>Ranked coefficients</vt:lpstr>
      <vt:lpstr>Build Model</vt:lpstr>
      <vt:lpstr>Model evaluation</vt:lpstr>
      <vt:lpstr>Find the best performing model </vt:lpstr>
      <vt:lpstr>Q-Q plot of the best model</vt:lpstr>
      <vt:lpstr>Dashboard</vt:lpstr>
      <vt:lpstr>&lt;Dashboard screenshot 1&gt;</vt:lpstr>
      <vt:lpstr>&lt;Dashboard screenshot of Seoul&gt;</vt:lpstr>
      <vt:lpstr>&lt;Dashboard screenshot of Paris&gt;</vt:lpstr>
      <vt:lpstr>CONCLUSION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Lynn Nguyen</cp:lastModifiedBy>
  <cp:revision>131</cp:revision>
  <dcterms:created xsi:type="dcterms:W3CDTF">2021-04-29T18:58:34Z</dcterms:created>
  <dcterms:modified xsi:type="dcterms:W3CDTF">2024-07-10T16:00:07Z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